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3" r:id="rId6"/>
    <p:sldId id="262"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5" d="100"/>
          <a:sy n="95" d="100"/>
        </p:scale>
        <p:origin x="206"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hini Natarajan" userId="66f4fe6e004a5de4" providerId="LiveId" clId="{F1E8E796-08BD-400A-9B97-04C2CC32F3B5}"/>
    <pc:docChg chg="custSel modSld">
      <pc:chgData name="Nandhini Natarajan" userId="66f4fe6e004a5de4" providerId="LiveId" clId="{F1E8E796-08BD-400A-9B97-04C2CC32F3B5}" dt="2023-09-29T16:08:06.793" v="121" actId="20577"/>
      <pc:docMkLst>
        <pc:docMk/>
      </pc:docMkLst>
      <pc:sldChg chg="modSp mod">
        <pc:chgData name="Nandhini Natarajan" userId="66f4fe6e004a5de4" providerId="LiveId" clId="{F1E8E796-08BD-400A-9B97-04C2CC32F3B5}" dt="2023-09-29T16:08:06.793" v="121" actId="20577"/>
        <pc:sldMkLst>
          <pc:docMk/>
          <pc:sldMk cId="771854370" sldId="256"/>
        </pc:sldMkLst>
        <pc:spChg chg="mod">
          <ac:chgData name="Nandhini Natarajan" userId="66f4fe6e004a5de4" providerId="LiveId" clId="{F1E8E796-08BD-400A-9B97-04C2CC32F3B5}" dt="2023-09-29T16:08:06.793" v="121" actId="20577"/>
          <ac:spMkLst>
            <pc:docMk/>
            <pc:sldMk cId="771854370" sldId="256"/>
            <ac:spMk id="3" creationId="{6DB92CAE-E291-7B4D-94B6-A2DE4C56F2F0}"/>
          </ac:spMkLst>
        </pc:sp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9/29/2023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9/29/2023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9/29/2023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9/29/2023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9/29/2023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A180-554C-2167-2B5D-CF02FCEF8EB8}"/>
              </a:ext>
            </a:extLst>
          </p:cNvPr>
          <p:cNvSpPr>
            <a:spLocks noGrp="1"/>
          </p:cNvSpPr>
          <p:nvPr>
            <p:ph type="ctrTitle"/>
          </p:nvPr>
        </p:nvSpPr>
        <p:spPr>
          <a:xfrm>
            <a:off x="832602" y="1800808"/>
            <a:ext cx="9966960" cy="6036905"/>
          </a:xfrm>
        </p:spPr>
        <p:txBody>
          <a:bodyPr/>
          <a:lstStyle/>
          <a:p>
            <a:r>
              <a:rPr lang="en-IN" dirty="0"/>
              <a:t>Flood monitoring &amp;</a:t>
            </a:r>
            <a:br>
              <a:rPr lang="en-IN" dirty="0"/>
            </a:br>
            <a:r>
              <a:rPr lang="en-IN" dirty="0"/>
              <a:t>early warning</a:t>
            </a:r>
            <a:br>
              <a:rPr lang="en-IN" dirty="0"/>
            </a:br>
            <a:br>
              <a:rPr lang="en-IN" dirty="0"/>
            </a:br>
            <a:r>
              <a:rPr lang="en-IN" dirty="0"/>
              <a:t>     </a:t>
            </a:r>
            <a:br>
              <a:rPr lang="en-IN" dirty="0"/>
            </a:br>
            <a:endParaRPr lang="en-IN" dirty="0"/>
          </a:p>
        </p:txBody>
      </p:sp>
      <p:sp>
        <p:nvSpPr>
          <p:cNvPr id="3" name="Subtitle 2">
            <a:extLst>
              <a:ext uri="{FF2B5EF4-FFF2-40B4-BE49-F238E27FC236}">
                <a16:creationId xmlns:a16="http://schemas.microsoft.com/office/drawing/2014/main" id="{6DB92CAE-E291-7B4D-94B6-A2DE4C56F2F0}"/>
              </a:ext>
            </a:extLst>
          </p:cNvPr>
          <p:cNvSpPr>
            <a:spLocks noGrp="1"/>
          </p:cNvSpPr>
          <p:nvPr>
            <p:ph type="subTitle" idx="1"/>
          </p:nvPr>
        </p:nvSpPr>
        <p:spPr>
          <a:xfrm>
            <a:off x="793623" y="4389119"/>
            <a:ext cx="10493502" cy="2021205"/>
          </a:xfrm>
        </p:spPr>
        <p:txBody>
          <a:bodyPr>
            <a:normAutofit fontScale="77500" lnSpcReduction="20000"/>
          </a:bodyPr>
          <a:lstStyle/>
          <a:p>
            <a:endParaRPr lang="en-IN" dirty="0"/>
          </a:p>
          <a:p>
            <a:r>
              <a:rPr lang="en-IN" dirty="0"/>
              <a:t>                                                                             </a:t>
            </a:r>
          </a:p>
          <a:p>
            <a:r>
              <a:rPr lang="en-IN" dirty="0">
                <a:latin typeface="Book Antiqua" panose="02040602050305030304" pitchFamily="18" charset="0"/>
              </a:rPr>
              <a:t>     TEAM NAME:                                                    TEAM MEMBERS: 1.RAM KUMAR.N(113321104079)</a:t>
            </a:r>
          </a:p>
          <a:p>
            <a:r>
              <a:rPr lang="en-IN" dirty="0">
                <a:latin typeface="Book Antiqua" panose="02040602050305030304" pitchFamily="18" charset="0"/>
              </a:rPr>
              <a:t>         Proj_224785_Team_2                                                                         2.RANJITH.Y(113321104080)                                                                           </a:t>
            </a:r>
          </a:p>
          <a:p>
            <a:r>
              <a:rPr lang="en-IN" dirty="0">
                <a:latin typeface="Book Antiqua" panose="02040602050305030304" pitchFamily="18" charset="0"/>
              </a:rPr>
              <a:t>                                                                                                                      3.SANTHOSH.K(113321104085)</a:t>
            </a:r>
          </a:p>
          <a:p>
            <a:r>
              <a:rPr lang="en-IN">
                <a:latin typeface="Book Antiqua" panose="02040602050305030304" pitchFamily="18" charset="0"/>
              </a:rPr>
              <a:t>                                                                                                                     </a:t>
            </a:r>
            <a:r>
              <a:rPr lang="en-IN" dirty="0">
                <a:latin typeface="Book Antiqua" panose="02040602050305030304" pitchFamily="18" charset="0"/>
              </a:rPr>
              <a:t>4.SANTHOSH.N(113321104086) </a:t>
            </a:r>
          </a:p>
          <a:p>
            <a:endParaRPr lang="en-IN" dirty="0"/>
          </a:p>
        </p:txBody>
      </p:sp>
      <p:pic>
        <p:nvPicPr>
          <p:cNvPr id="4" name="Picture 2" descr="Velammal Institute of Technology">
            <a:extLst>
              <a:ext uri="{FF2B5EF4-FFF2-40B4-BE49-F238E27FC236}">
                <a16:creationId xmlns:a16="http://schemas.microsoft.com/office/drawing/2014/main" id="{D18E0091-B4D1-1419-D82F-E0F43CF02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02" y="143630"/>
            <a:ext cx="10338318" cy="8609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52891C4-8FCF-F36E-FC6D-A15176E7690C}"/>
              </a:ext>
            </a:extLst>
          </p:cNvPr>
          <p:cNvSpPr txBox="1">
            <a:spLocks/>
          </p:cNvSpPr>
          <p:nvPr/>
        </p:nvSpPr>
        <p:spPr>
          <a:xfrm>
            <a:off x="1018281" y="2771192"/>
            <a:ext cx="9966960" cy="3082212"/>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endParaRPr lang="en-IN" dirty="0"/>
          </a:p>
        </p:txBody>
      </p:sp>
      <p:sp>
        <p:nvSpPr>
          <p:cNvPr id="6" name="Title 1">
            <a:extLst>
              <a:ext uri="{FF2B5EF4-FFF2-40B4-BE49-F238E27FC236}">
                <a16:creationId xmlns:a16="http://schemas.microsoft.com/office/drawing/2014/main" id="{2F9B8CD8-46FF-34E3-4C75-E1B93FC980DA}"/>
              </a:ext>
            </a:extLst>
          </p:cNvPr>
          <p:cNvSpPr txBox="1">
            <a:spLocks/>
          </p:cNvSpPr>
          <p:nvPr/>
        </p:nvSpPr>
        <p:spPr>
          <a:xfrm>
            <a:off x="1051560" y="2995127"/>
            <a:ext cx="9966960" cy="2285999"/>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3"/>
                  <a:srcRect/>
                  <a:tile tx="6350" ty="-127000" sx="65000" sy="64000" flip="none" algn="tl"/>
                </a:blipFill>
                <a:latin typeface="+mj-lt"/>
                <a:ea typeface="+mj-ea"/>
                <a:cs typeface="+mj-cs"/>
              </a:defRPr>
            </a:lvl1pPr>
          </a:lstStyle>
          <a:p>
            <a:endParaRPr lang="en-IN" dirty="0"/>
          </a:p>
        </p:txBody>
      </p:sp>
      <p:sp>
        <p:nvSpPr>
          <p:cNvPr id="8" name="TextBox 7">
            <a:extLst>
              <a:ext uri="{FF2B5EF4-FFF2-40B4-BE49-F238E27FC236}">
                <a16:creationId xmlns:a16="http://schemas.microsoft.com/office/drawing/2014/main" id="{1F587290-79AB-DE73-9A51-B62CA84E8DAE}"/>
              </a:ext>
            </a:extLst>
          </p:cNvPr>
          <p:cNvSpPr txBox="1"/>
          <p:nvPr/>
        </p:nvSpPr>
        <p:spPr>
          <a:xfrm>
            <a:off x="2295331" y="1004596"/>
            <a:ext cx="7025951" cy="369332"/>
          </a:xfrm>
          <a:prstGeom prst="rect">
            <a:avLst/>
          </a:prstGeom>
          <a:noFill/>
        </p:spPr>
        <p:txBody>
          <a:bodyPr wrap="square">
            <a:spAutoFit/>
          </a:bodyPr>
          <a:lstStyle/>
          <a:p>
            <a:r>
              <a:rPr lang="en-IN" sz="1800" b="1" dirty="0">
                <a:latin typeface="Bell MT" panose="02020503060305020303" pitchFamily="18" charset="0"/>
              </a:rPr>
              <a:t>DEPARTMENT OF </a:t>
            </a:r>
            <a:r>
              <a:rPr lang="en-IN" b="1" dirty="0">
                <a:latin typeface="Bell MT" panose="02020503060305020303" pitchFamily="18" charset="0"/>
              </a:rPr>
              <a:t>COMPUTER </a:t>
            </a:r>
            <a:r>
              <a:rPr lang="en-IN" sz="1800" b="1" dirty="0">
                <a:latin typeface="Bell MT" panose="02020503060305020303" pitchFamily="18" charset="0"/>
              </a:rPr>
              <a:t>SCIENCE AND ENGINEERING</a:t>
            </a:r>
            <a:endParaRPr lang="en-IN" dirty="0"/>
          </a:p>
        </p:txBody>
      </p:sp>
    </p:spTree>
    <p:extLst>
      <p:ext uri="{BB962C8B-B14F-4D97-AF65-F5344CB8AC3E}">
        <p14:creationId xmlns:p14="http://schemas.microsoft.com/office/powerpoint/2010/main" val="77185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92F1-9349-58FC-03DB-9B336C72A0A8}"/>
              </a:ext>
            </a:extLst>
          </p:cNvPr>
          <p:cNvSpPr>
            <a:spLocks noGrp="1"/>
          </p:cNvSpPr>
          <p:nvPr>
            <p:ph type="title"/>
          </p:nvPr>
        </p:nvSpPr>
        <p:spPr/>
        <p:txBody>
          <a:bodyPr/>
          <a:lstStyle/>
          <a:p>
            <a:endParaRPr lang="en-IN" dirty="0"/>
          </a:p>
        </p:txBody>
      </p:sp>
      <p:pic>
        <p:nvPicPr>
          <p:cNvPr id="11266" name="Picture 2" descr="Thank You PowerPoint Template and Google Slides Theme">
            <a:extLst>
              <a:ext uri="{FF2B5EF4-FFF2-40B4-BE49-F238E27FC236}">
                <a16:creationId xmlns:a16="http://schemas.microsoft.com/office/drawing/2014/main" id="{334A0040-39F9-59AB-6E4D-32FA4F184D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69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61AB-E396-9BC5-9C38-8D1CE2991E7C}"/>
              </a:ext>
            </a:extLst>
          </p:cNvPr>
          <p:cNvSpPr>
            <a:spLocks noGrp="1"/>
          </p:cNvSpPr>
          <p:nvPr>
            <p:ph type="title"/>
          </p:nvPr>
        </p:nvSpPr>
        <p:spPr>
          <a:xfrm>
            <a:off x="1069848" y="-295275"/>
            <a:ext cx="10645902" cy="2389251"/>
          </a:xfrm>
        </p:spPr>
        <p:txBody>
          <a:bodyPr>
            <a:normAutofit/>
          </a:bodyPr>
          <a:lstStyle/>
          <a:p>
            <a:r>
              <a:rPr lang="en-IN" sz="7200" dirty="0"/>
              <a:t>PROBLEM DEFINITION</a:t>
            </a:r>
          </a:p>
        </p:txBody>
      </p:sp>
      <p:sp>
        <p:nvSpPr>
          <p:cNvPr id="3" name="Content Placeholder 2">
            <a:extLst>
              <a:ext uri="{FF2B5EF4-FFF2-40B4-BE49-F238E27FC236}">
                <a16:creationId xmlns:a16="http://schemas.microsoft.com/office/drawing/2014/main" id="{E2975946-1187-4ECD-BA27-48F2A71D9C75}"/>
              </a:ext>
            </a:extLst>
          </p:cNvPr>
          <p:cNvSpPr>
            <a:spLocks noGrp="1"/>
          </p:cNvSpPr>
          <p:nvPr>
            <p:ph idx="1"/>
          </p:nvPr>
        </p:nvSpPr>
        <p:spPr>
          <a:xfrm>
            <a:off x="1247775" y="2321433"/>
            <a:ext cx="8505825" cy="3888867"/>
          </a:xfrm>
        </p:spPr>
        <p:txBody>
          <a:bodyPr>
            <a:normAutofit fontScale="92500" lnSpcReduction="10000"/>
          </a:bodyPr>
          <a:lstStyle/>
          <a:p>
            <a:pPr algn="l"/>
            <a:r>
              <a:rPr lang="en-US" b="0" i="0" dirty="0">
                <a:solidFill>
                  <a:srgbClr val="374151"/>
                </a:solidFill>
                <a:effectLst/>
                <a:latin typeface="Söhne"/>
              </a:rPr>
              <a:t>a. Detect and monitor flood-related parameters such as water level, rainfall intensity, and weather conditions in real-time.</a:t>
            </a:r>
          </a:p>
          <a:p>
            <a:pPr algn="l"/>
            <a:r>
              <a:rPr lang="en-US" b="0" i="0" dirty="0">
                <a:solidFill>
                  <a:srgbClr val="374151"/>
                </a:solidFill>
                <a:effectLst/>
                <a:latin typeface="Söhne"/>
              </a:rPr>
              <a:t>The problem at hand is to design, implement, and deploy an efficient and reliable IoT-based flood monitoring and early warning system to:</a:t>
            </a:r>
          </a:p>
          <a:p>
            <a:pPr algn="l"/>
            <a:r>
              <a:rPr lang="en-US" b="0" i="0" dirty="0">
                <a:solidFill>
                  <a:srgbClr val="374151"/>
                </a:solidFill>
                <a:effectLst/>
                <a:latin typeface="Söhne"/>
              </a:rPr>
              <a:t>b. Analyze and process the collected data to assess flood risk and predict potential flood events.</a:t>
            </a:r>
          </a:p>
          <a:p>
            <a:pPr algn="l"/>
            <a:r>
              <a:rPr lang="en-US" b="0" i="0" dirty="0">
                <a:solidFill>
                  <a:srgbClr val="374151"/>
                </a:solidFill>
                <a:effectLst/>
                <a:latin typeface="Söhne"/>
              </a:rPr>
              <a:t>c. Disseminate timely and accurate warnings to relevant authorities, emergency responders, and affected communities to facilitate preparedness and evacuation measures.</a:t>
            </a:r>
          </a:p>
          <a:p>
            <a:pPr algn="l"/>
            <a:r>
              <a:rPr lang="en-US" b="0" i="0" dirty="0">
                <a:solidFill>
                  <a:srgbClr val="374151"/>
                </a:solidFill>
                <a:effectLst/>
                <a:latin typeface="Söhne"/>
              </a:rPr>
              <a:t>d. Establish a robust communication infrastructure that can operate in adverse conditions and ensure the delivery of warnings to remote and vulnerable areas.</a:t>
            </a:r>
          </a:p>
          <a:p>
            <a:pPr algn="l"/>
            <a:r>
              <a:rPr lang="en-US" b="0" i="0" dirty="0">
                <a:solidFill>
                  <a:srgbClr val="374151"/>
                </a:solidFill>
                <a:effectLst/>
                <a:latin typeface="Söhne"/>
              </a:rPr>
              <a:t>e. Provide a user-friendly interface for end-users to access and interpret flood-related information and warnings.</a:t>
            </a:r>
          </a:p>
          <a:p>
            <a:endParaRPr lang="en-IN" dirty="0"/>
          </a:p>
        </p:txBody>
      </p:sp>
      <p:pic>
        <p:nvPicPr>
          <p:cNvPr id="5" name="Picture 4">
            <a:extLst>
              <a:ext uri="{FF2B5EF4-FFF2-40B4-BE49-F238E27FC236}">
                <a16:creationId xmlns:a16="http://schemas.microsoft.com/office/drawing/2014/main" id="{42673405-7664-3CBD-97E6-339D0BF1EB1A}"/>
              </a:ext>
            </a:extLst>
          </p:cNvPr>
          <p:cNvPicPr>
            <a:picLocks noChangeAspect="1"/>
          </p:cNvPicPr>
          <p:nvPr/>
        </p:nvPicPr>
        <p:blipFill>
          <a:blip r:embed="rId2"/>
          <a:stretch>
            <a:fillRect/>
          </a:stretch>
        </p:blipFill>
        <p:spPr>
          <a:xfrm flipH="1">
            <a:off x="1247769" y="1838325"/>
            <a:ext cx="8877303" cy="4295776"/>
          </a:xfrm>
          <a:prstGeom prst="rect">
            <a:avLst/>
          </a:prstGeom>
        </p:spPr>
      </p:pic>
      <p:sp>
        <p:nvSpPr>
          <p:cNvPr id="6" name="Content Placeholder 2">
            <a:extLst>
              <a:ext uri="{FF2B5EF4-FFF2-40B4-BE49-F238E27FC236}">
                <a16:creationId xmlns:a16="http://schemas.microsoft.com/office/drawing/2014/main" id="{9CE7D2E8-F11A-52F4-36D0-0704728AF3F0}"/>
              </a:ext>
            </a:extLst>
          </p:cNvPr>
          <p:cNvSpPr txBox="1">
            <a:spLocks/>
          </p:cNvSpPr>
          <p:nvPr/>
        </p:nvSpPr>
        <p:spPr>
          <a:xfrm>
            <a:off x="1400175" y="2321433"/>
            <a:ext cx="8505825" cy="4041267"/>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solidFill>
                  <a:schemeClr val="accent3">
                    <a:lumMod val="20000"/>
                    <a:lumOff val="80000"/>
                  </a:schemeClr>
                </a:solidFill>
                <a:latin typeface="Söhne"/>
              </a:rPr>
              <a:t>Detect and monitor flood-related parameters such as water level, rainfall intensity, and weather conditions in real-time.</a:t>
            </a:r>
          </a:p>
          <a:p>
            <a:r>
              <a:rPr lang="en-US" dirty="0">
                <a:solidFill>
                  <a:schemeClr val="accent3">
                    <a:lumMod val="20000"/>
                    <a:lumOff val="80000"/>
                  </a:schemeClr>
                </a:solidFill>
                <a:latin typeface="Söhne"/>
              </a:rPr>
              <a:t>The problem at hand is to design, implement, and deploy an efficient and reliable IoT-based flood monitoring and early warning system to:</a:t>
            </a:r>
          </a:p>
          <a:p>
            <a:r>
              <a:rPr lang="en-US" dirty="0">
                <a:solidFill>
                  <a:schemeClr val="accent3">
                    <a:lumMod val="20000"/>
                    <a:lumOff val="80000"/>
                  </a:schemeClr>
                </a:solidFill>
                <a:latin typeface="Söhne"/>
              </a:rPr>
              <a:t>a. Analyze and process the collected data to assess flood risk and predict potential flood events.</a:t>
            </a:r>
          </a:p>
          <a:p>
            <a:r>
              <a:rPr lang="en-US" dirty="0">
                <a:solidFill>
                  <a:schemeClr val="accent3">
                    <a:lumMod val="20000"/>
                    <a:lumOff val="80000"/>
                  </a:schemeClr>
                </a:solidFill>
                <a:latin typeface="Söhne"/>
              </a:rPr>
              <a:t>b. Disseminate timely and accurate warnings to relevant authorities, emergency responders, and affected communities to facilitate preparedness and evacuation measures.</a:t>
            </a:r>
          </a:p>
          <a:p>
            <a:r>
              <a:rPr lang="en-US" dirty="0">
                <a:solidFill>
                  <a:schemeClr val="accent3">
                    <a:lumMod val="20000"/>
                    <a:lumOff val="80000"/>
                  </a:schemeClr>
                </a:solidFill>
                <a:latin typeface="Söhne"/>
              </a:rPr>
              <a:t>c. Establish a robust communication infrastructure that can operate in adverse conditions and ensure the delivery of warnings to remote and vulnerable areas.</a:t>
            </a:r>
          </a:p>
          <a:p>
            <a:r>
              <a:rPr lang="en-US" dirty="0">
                <a:solidFill>
                  <a:schemeClr val="accent3">
                    <a:lumMod val="20000"/>
                    <a:lumOff val="80000"/>
                  </a:schemeClr>
                </a:solidFill>
                <a:latin typeface="Söhne"/>
              </a:rPr>
              <a:t>d. Provide a user-friendly interface for end-users to access and interpret flood-related information and warnings.</a:t>
            </a:r>
          </a:p>
          <a:p>
            <a:endParaRPr lang="en-IN" dirty="0"/>
          </a:p>
        </p:txBody>
      </p:sp>
    </p:spTree>
    <p:extLst>
      <p:ext uri="{BB962C8B-B14F-4D97-AF65-F5344CB8AC3E}">
        <p14:creationId xmlns:p14="http://schemas.microsoft.com/office/powerpoint/2010/main" val="161985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9E9C-5C27-F91F-7CF9-28823283DF2D}"/>
              </a:ext>
            </a:extLst>
          </p:cNvPr>
          <p:cNvSpPr>
            <a:spLocks noGrp="1"/>
          </p:cNvSpPr>
          <p:nvPr>
            <p:ph type="title"/>
          </p:nvPr>
        </p:nvSpPr>
        <p:spPr>
          <a:xfrm>
            <a:off x="289249" y="0"/>
            <a:ext cx="10838999" cy="1296955"/>
          </a:xfrm>
        </p:spPr>
        <p:txBody>
          <a:bodyPr>
            <a:normAutofit/>
          </a:bodyPr>
          <a:lstStyle/>
          <a:p>
            <a:r>
              <a:rPr lang="en-IN" sz="7200" dirty="0"/>
              <a:t>objectives</a:t>
            </a:r>
          </a:p>
        </p:txBody>
      </p:sp>
      <p:sp>
        <p:nvSpPr>
          <p:cNvPr id="10" name="Content Placeholder 9">
            <a:extLst>
              <a:ext uri="{FF2B5EF4-FFF2-40B4-BE49-F238E27FC236}">
                <a16:creationId xmlns:a16="http://schemas.microsoft.com/office/drawing/2014/main" id="{824910D7-AA04-110C-8068-BA2025D55672}"/>
              </a:ext>
            </a:extLst>
          </p:cNvPr>
          <p:cNvSpPr>
            <a:spLocks noGrp="1"/>
          </p:cNvSpPr>
          <p:nvPr>
            <p:ph idx="1"/>
          </p:nvPr>
        </p:nvSpPr>
        <p:spPr>
          <a:xfrm>
            <a:off x="507725" y="1268962"/>
            <a:ext cx="11584748" cy="6232849"/>
          </a:xfrm>
        </p:spPr>
        <p:txBody>
          <a:bodyPr>
            <a:normAutofit fontScale="92500" lnSpcReduction="20000"/>
          </a:bodyPr>
          <a:lstStyle/>
          <a:p>
            <a:pPr marL="0" indent="0" algn="l">
              <a:buNone/>
            </a:pPr>
            <a:r>
              <a:rPr kumimoji="0" lang="en-US" altLang="en-US" sz="2000" b="1" i="0" u="none" strike="noStrike" cap="none" normalizeH="0" baseline="0" dirty="0">
                <a:ln>
                  <a:noFill/>
                </a:ln>
                <a:effectLst/>
                <a:latin typeface="Bookman Old Style" panose="02050604050505020204" pitchFamily="18" charset="0"/>
                <a:ea typeface="Cambria" panose="02040503050406030204" pitchFamily="18" charset="0"/>
              </a:rPr>
              <a:t>1.</a:t>
            </a:r>
            <a:r>
              <a:rPr lang="en-US" b="1" i="0" dirty="0">
                <a:effectLst/>
                <a:latin typeface="Bookman Old Style" panose="02050604050505020204" pitchFamily="18" charset="0"/>
              </a:rPr>
              <a:t>Data Transmission and Connectivity:</a:t>
            </a:r>
            <a:r>
              <a:rPr lang="en-US" b="0" i="0" dirty="0">
                <a:effectLst/>
                <a:latin typeface="Bookman Old Style" panose="02050604050505020204" pitchFamily="18" charset="0"/>
              </a:rPr>
              <a:t> Establish a robust communication infrastructure to ensure seamless data transmission from sensors to a central server or cloud platform, even in adverse weather conditions.2</a:t>
            </a:r>
          </a:p>
          <a:p>
            <a:pPr marL="0" indent="0" algn="l">
              <a:buNone/>
            </a:pPr>
            <a:r>
              <a:rPr lang="en-US" b="1" i="0" dirty="0">
                <a:effectLst/>
                <a:latin typeface="Bookman Old Style" panose="02050604050505020204" pitchFamily="18" charset="0"/>
              </a:rPr>
              <a:t>2.Real-Time Data Collection:</a:t>
            </a:r>
            <a:r>
              <a:rPr lang="en-US" b="0" i="0" dirty="0">
                <a:effectLst/>
                <a:latin typeface="Bookman Old Style" panose="02050604050505020204" pitchFamily="18" charset="0"/>
              </a:rPr>
              <a:t> Implement IoT sensor networks to collect real-time data on critical parameters such as water level, rainfall, weather conditions, and river/stream flow rates.</a:t>
            </a:r>
          </a:p>
          <a:p>
            <a:pPr marL="0" indent="0" algn="l">
              <a:buNone/>
            </a:pPr>
            <a:r>
              <a:rPr lang="en-US" altLang="en-US" b="1" dirty="0">
                <a:latin typeface="Bookman Old Style" panose="02050604050505020204" pitchFamily="18" charset="0"/>
                <a:ea typeface="Cambria" panose="02040503050406030204" pitchFamily="18" charset="0"/>
              </a:rPr>
              <a:t>3</a:t>
            </a:r>
            <a:r>
              <a:rPr kumimoji="0" lang="en-US" altLang="en-US" sz="2000" u="none" strike="noStrike" cap="none" normalizeH="0" baseline="0" dirty="0">
                <a:ln>
                  <a:noFill/>
                </a:ln>
                <a:solidFill>
                  <a:schemeClr val="tx1"/>
                </a:solidFill>
                <a:latin typeface="Bookman Old Style" panose="02050604050505020204" pitchFamily="18" charset="0"/>
                <a:ea typeface="Cambria" panose="02040503050406030204" pitchFamily="18" charset="0"/>
              </a:rPr>
              <a:t>.</a:t>
            </a:r>
            <a:r>
              <a:rPr lang="en-US" b="1" i="0" dirty="0">
                <a:effectLst/>
                <a:latin typeface="Bookman Old Style" panose="02050604050505020204" pitchFamily="18" charset="0"/>
              </a:rPr>
              <a:t>Data Processing and Analysis:</a:t>
            </a:r>
            <a:r>
              <a:rPr lang="en-US" b="0" i="0" dirty="0">
                <a:effectLst/>
                <a:latin typeface="Bookman Old Style" panose="02050604050505020204" pitchFamily="18" charset="0"/>
              </a:rPr>
              <a:t> Develop data analytics and machine learning algorithms to process and analyze the collected data for early flood detection, risk assessment, and prediction.</a:t>
            </a:r>
          </a:p>
          <a:p>
            <a:pPr marL="0" indent="0" algn="l">
              <a:buNone/>
            </a:pPr>
            <a:r>
              <a:rPr lang="en-US" altLang="en-US" b="1" dirty="0">
                <a:latin typeface="Bookman Old Style" panose="02050604050505020204" pitchFamily="18" charset="0"/>
                <a:ea typeface="Cambria" panose="02040503050406030204" pitchFamily="18" charset="0"/>
              </a:rPr>
              <a:t>4</a:t>
            </a:r>
            <a:r>
              <a:rPr kumimoji="0" lang="en-US" altLang="en-US" sz="20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a:t>
            </a:r>
            <a:r>
              <a:rPr lang="en-US" b="1" i="0" dirty="0">
                <a:effectLst/>
                <a:latin typeface="Bookman Old Style" panose="02050604050505020204" pitchFamily="18" charset="0"/>
              </a:rPr>
              <a:t>Threshold-Based Alerting:</a:t>
            </a:r>
            <a:r>
              <a:rPr lang="en-US" b="0" i="0" dirty="0">
                <a:effectLst/>
                <a:latin typeface="Bookman Old Style" panose="02050604050505020204" pitchFamily="18" charset="0"/>
              </a:rPr>
              <a:t> Set up threshold values for each parameter and create an automated alert system that triggers warnings when these thresholds are exceeded, signaling the potential for flooding.</a:t>
            </a:r>
          </a:p>
          <a:p>
            <a:pPr marL="0" indent="0" algn="l">
              <a:buNone/>
            </a:pPr>
            <a:r>
              <a:rPr lang="en-US" b="1" i="0" dirty="0">
                <a:effectLst/>
                <a:latin typeface="Bookman Old Style" panose="02050604050505020204" pitchFamily="18" charset="0"/>
              </a:rPr>
              <a:t>5.Multi-Channel Warning Dissemination:</a:t>
            </a:r>
            <a:r>
              <a:rPr lang="en-US" b="0" i="0" dirty="0">
                <a:effectLst/>
                <a:latin typeface="Bookman Old Style" panose="02050604050505020204" pitchFamily="18" charset="0"/>
              </a:rPr>
              <a:t> Design a warning system that can disseminate alerts and warnings via multiple communication channels, including SMS, mobile apps, sirens, email, and social media.</a:t>
            </a:r>
          </a:p>
          <a:p>
            <a:pPr marL="0" indent="0" algn="l">
              <a:buNone/>
            </a:pPr>
            <a:r>
              <a:rPr lang="en-US" b="1" i="0" dirty="0">
                <a:effectLst/>
                <a:latin typeface="Bookman Old Style" panose="02050604050505020204" pitchFamily="18" charset="0"/>
              </a:rPr>
              <a:t>6.Geospatial Mapping and Visualization:</a:t>
            </a:r>
            <a:r>
              <a:rPr lang="en-US" b="0" i="0" dirty="0">
                <a:effectLst/>
                <a:latin typeface="Bookman Old Style" panose="02050604050505020204" pitchFamily="18" charset="0"/>
              </a:rPr>
              <a:t> Create user-friendly geospatial maps and visualization tools to display real-time flood-related information, including flood extents, affected areas, and evacuation routes.</a:t>
            </a:r>
          </a:p>
          <a:p>
            <a:pPr marL="0" indent="0" algn="l">
              <a:buNone/>
            </a:pPr>
            <a:r>
              <a:rPr lang="en-US" b="1" i="0" dirty="0">
                <a:effectLst/>
                <a:latin typeface="Bookman Old Style" panose="02050604050505020204" pitchFamily="18" charset="0"/>
              </a:rPr>
              <a:t>7.Public Awareness and Education:</a:t>
            </a:r>
            <a:r>
              <a:rPr lang="en-US" b="0" i="0" dirty="0">
                <a:effectLst/>
                <a:latin typeface="Bookman Old Style" panose="02050604050505020204" pitchFamily="18" charset="0"/>
              </a:rPr>
              <a:t> Develop educational materials and campaigns to raise public awareness about flood risks, the use of the early warning system, and appropriate response procedures.</a:t>
            </a:r>
          </a:p>
          <a:p>
            <a:pPr marL="0" indent="0" algn="l">
              <a:buNone/>
            </a:pPr>
            <a:r>
              <a:rPr lang="en-US" b="1" i="0" dirty="0">
                <a:effectLst/>
                <a:latin typeface="Bookman Old Style" panose="02050604050505020204" pitchFamily="18" charset="0"/>
              </a:rPr>
              <a:t>8.Integration with Emergency Services:</a:t>
            </a:r>
            <a:r>
              <a:rPr lang="en-US" b="0" i="0" dirty="0">
                <a:effectLst/>
                <a:latin typeface="Bookman Old Style" panose="02050604050505020204" pitchFamily="18" charset="0"/>
              </a:rPr>
              <a:t> Integrate the flood monitoring system with local emergency services and authorities to ensure coordinated response efforts during flood events.</a:t>
            </a:r>
          </a:p>
          <a:p>
            <a:endParaRPr lang="en-IN" dirty="0"/>
          </a:p>
        </p:txBody>
      </p:sp>
    </p:spTree>
    <p:extLst>
      <p:ext uri="{BB962C8B-B14F-4D97-AF65-F5344CB8AC3E}">
        <p14:creationId xmlns:p14="http://schemas.microsoft.com/office/powerpoint/2010/main" val="288559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BC80E8-2694-C7A7-1EE8-607235025AAA}"/>
              </a:ext>
            </a:extLst>
          </p:cNvPr>
          <p:cNvSpPr>
            <a:spLocks noGrp="1"/>
          </p:cNvSpPr>
          <p:nvPr>
            <p:ph idx="1"/>
          </p:nvPr>
        </p:nvSpPr>
        <p:spPr>
          <a:xfrm>
            <a:off x="475861" y="522513"/>
            <a:ext cx="9647853" cy="6503437"/>
          </a:xfrm>
        </p:spPr>
        <p:txBody>
          <a:bodyPr>
            <a:normAutofit fontScale="92500" lnSpcReduction="10000"/>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9.Remote Monitoring and Control:</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Enable remote monitoring and control of the IoT system, allowing administrators to adjust sensor parameters, update warning thresholds, and perform system maintenance remotely.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10.Historical Data Logging:</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Maintain a historical database of flood-related data for post-event analysis, trend identification, and continuous improvement of the warning system.</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11.Scalability and Expansion:</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Design the system with scalability in mind to accommodate future sensor deployments and expand coverage to additional flood-prone areas</a:t>
            </a:r>
            <a:r>
              <a:rPr lang="en-US" altLang="en-US" sz="2100" dirty="0">
                <a:latin typeface="Bookman Old Style" panose="02050604050505020204" pitchFamily="18" charset="0"/>
                <a:ea typeface="Cambria"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12.Cost-Effective Maintenance:</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Develop a cost-effective maintenance plan to ensure the longevity of sensors and communication infrastructure while minimizing operational costs.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13.Regular Testing and Drills:</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Conduct regular system testing, drills, and simulations to ensure that all stakeholders are familiar with the warning system and response procedures.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14.Compliance with Regulations:</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Ensure that the system complies with relevant regulations, standards, and data privacy laws governing IoT and disaster management.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100" b="1"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15.Continuous Improvement:</a:t>
            </a: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 Establish a process for continuous improvement by regularly reviewing system performance, analyzing user feedback, and incorporating technological advancements.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Bookman Old Style" panose="02050604050505020204" pitchFamily="18" charset="0"/>
                <a:ea typeface="Cambria" panose="02040503050406030204" pitchFamily="18" charset="0"/>
              </a:rPr>
              <a:t>Meeting these objectives will help create an effective flood monitoring and early warning system using IoT technology, which can significantly reduce the impact of flood disasters on communities and infrastructure.</a:t>
            </a:r>
          </a:p>
          <a:p>
            <a:endParaRPr lang="en-IN" dirty="0"/>
          </a:p>
        </p:txBody>
      </p:sp>
    </p:spTree>
    <p:extLst>
      <p:ext uri="{BB962C8B-B14F-4D97-AF65-F5344CB8AC3E}">
        <p14:creationId xmlns:p14="http://schemas.microsoft.com/office/powerpoint/2010/main" val="223528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AD71-97F2-E7F1-6C27-1B84133B2D51}"/>
              </a:ext>
            </a:extLst>
          </p:cNvPr>
          <p:cNvSpPr>
            <a:spLocks noGrp="1"/>
          </p:cNvSpPr>
          <p:nvPr>
            <p:ph type="title"/>
          </p:nvPr>
        </p:nvSpPr>
        <p:spPr>
          <a:xfrm>
            <a:off x="861301" y="512064"/>
            <a:ext cx="10058400" cy="1609344"/>
          </a:xfrm>
        </p:spPr>
        <p:txBody>
          <a:bodyPr/>
          <a:lstStyle/>
          <a:p>
            <a:r>
              <a:rPr lang="en-IN" dirty="0"/>
              <a:t>       </a:t>
            </a:r>
            <a:r>
              <a:rPr lang="en-IN" sz="7200" dirty="0" err="1"/>
              <a:t>iot</a:t>
            </a:r>
            <a:r>
              <a:rPr lang="en-IN" sz="7200" dirty="0"/>
              <a:t> sensor design</a:t>
            </a:r>
          </a:p>
        </p:txBody>
      </p:sp>
      <p:sp>
        <p:nvSpPr>
          <p:cNvPr id="7" name="Content Placeholder 2">
            <a:extLst>
              <a:ext uri="{FF2B5EF4-FFF2-40B4-BE49-F238E27FC236}">
                <a16:creationId xmlns:a16="http://schemas.microsoft.com/office/drawing/2014/main" id="{92F8A361-95E0-829F-49BC-4EED850FD0FF}"/>
              </a:ext>
            </a:extLst>
          </p:cNvPr>
          <p:cNvSpPr txBox="1">
            <a:spLocks/>
          </p:cNvSpPr>
          <p:nvPr/>
        </p:nvSpPr>
        <p:spPr>
          <a:xfrm>
            <a:off x="668797" y="1796717"/>
            <a:ext cx="8595520" cy="5506612"/>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7200" b="1" dirty="0">
                <a:latin typeface="Bookman Old Style" panose="02050604050505020204" pitchFamily="18" charset="0"/>
              </a:rPr>
              <a:t>1.Identifying key parameters:</a:t>
            </a:r>
          </a:p>
          <a:p>
            <a:pPr lvl="1" indent="0">
              <a:buFont typeface="Wingdings" pitchFamily="2" charset="2"/>
              <a:buNone/>
            </a:pPr>
            <a:r>
              <a:rPr lang="en-US" sz="6400" dirty="0">
                <a:solidFill>
                  <a:srgbClr val="FF0000"/>
                </a:solidFill>
                <a:latin typeface="Bookman Old Style" panose="02050604050505020204" pitchFamily="18" charset="0"/>
              </a:rPr>
              <a:t>1.Water level</a:t>
            </a:r>
          </a:p>
          <a:p>
            <a:pPr lvl="1" indent="0">
              <a:buFont typeface="Wingdings" pitchFamily="2" charset="2"/>
              <a:buNone/>
            </a:pPr>
            <a:r>
              <a:rPr lang="en-US" sz="6400" dirty="0">
                <a:solidFill>
                  <a:srgbClr val="FF0000"/>
                </a:solidFill>
                <a:latin typeface="Bookman Old Style" panose="02050604050505020204" pitchFamily="18" charset="0"/>
              </a:rPr>
              <a:t>2.Rainfall intensity</a:t>
            </a:r>
          </a:p>
          <a:p>
            <a:pPr lvl="1" indent="0">
              <a:buFont typeface="Wingdings" pitchFamily="2" charset="2"/>
              <a:buNone/>
            </a:pPr>
            <a:r>
              <a:rPr lang="en-US" sz="6400" dirty="0">
                <a:solidFill>
                  <a:srgbClr val="FF0000"/>
                </a:solidFill>
                <a:latin typeface="Bookman Old Style" panose="02050604050505020204" pitchFamily="18" charset="0"/>
              </a:rPr>
              <a:t>3.Weather e.g., temperature, humidity, wind speed)</a:t>
            </a:r>
          </a:p>
          <a:p>
            <a:pPr lvl="1" indent="0">
              <a:buFont typeface="Wingdings" pitchFamily="2" charset="2"/>
              <a:buNone/>
            </a:pPr>
            <a:r>
              <a:rPr lang="en-US" sz="6400" dirty="0">
                <a:solidFill>
                  <a:srgbClr val="FF0000"/>
                </a:solidFill>
                <a:latin typeface="Bookman Old Style" panose="02050604050505020204" pitchFamily="18" charset="0"/>
              </a:rPr>
              <a:t>4.River/stream flow rates</a:t>
            </a:r>
          </a:p>
          <a:p>
            <a:pPr marL="0" indent="0">
              <a:buFont typeface="Wingdings" pitchFamily="2" charset="2"/>
              <a:buNone/>
            </a:pPr>
            <a:r>
              <a:rPr lang="en-US" sz="6400" b="1" dirty="0">
                <a:latin typeface="Bookman Old Style" panose="02050604050505020204" pitchFamily="18" charset="0"/>
              </a:rPr>
              <a:t>2.Sensor Selection:</a:t>
            </a:r>
            <a:r>
              <a:rPr lang="en-US" sz="6400" dirty="0">
                <a:latin typeface="Bookman Old Style" panose="02050604050505020204" pitchFamily="18" charset="0"/>
              </a:rPr>
              <a:t> </a:t>
            </a:r>
          </a:p>
          <a:p>
            <a:pPr lvl="1" indent="0">
              <a:buFont typeface="Wingdings" pitchFamily="2" charset="2"/>
              <a:buNone/>
            </a:pPr>
            <a:r>
              <a:rPr lang="en-US" sz="6400" dirty="0">
                <a:solidFill>
                  <a:srgbClr val="FF0000"/>
                </a:solidFill>
                <a:latin typeface="Bookman Old Style" panose="02050604050505020204" pitchFamily="18" charset="0"/>
              </a:rPr>
              <a:t>1.Water level sensors can use ultrasonic, pressure, or radar technology.</a:t>
            </a:r>
          </a:p>
          <a:p>
            <a:pPr lvl="1" indent="0">
              <a:buFont typeface="Wingdings" pitchFamily="2" charset="2"/>
              <a:buNone/>
            </a:pPr>
            <a:r>
              <a:rPr lang="en-US" sz="6400" dirty="0">
                <a:solidFill>
                  <a:srgbClr val="FF0000"/>
                </a:solidFill>
                <a:latin typeface="Bookman Old Style" panose="02050604050505020204" pitchFamily="18" charset="0"/>
              </a:rPr>
              <a:t>2.Rain gauges for measuring rainfall intensity can be tipping bucket or optical sensors.</a:t>
            </a:r>
          </a:p>
          <a:p>
            <a:pPr lvl="1" indent="0">
              <a:buFont typeface="Wingdings" pitchFamily="2" charset="2"/>
              <a:buNone/>
            </a:pPr>
            <a:r>
              <a:rPr lang="en-US" sz="6400" dirty="0">
                <a:solidFill>
                  <a:srgbClr val="FF0000"/>
                </a:solidFill>
                <a:latin typeface="Bookman Old Style" panose="02050604050505020204" pitchFamily="18" charset="0"/>
              </a:rPr>
              <a:t>3.Weather conditions can be monitored using a combination of sensors (e.g., temperature and humidity sensors, anemometers).</a:t>
            </a:r>
          </a:p>
          <a:p>
            <a:pPr lvl="1" indent="0">
              <a:buFont typeface="Wingdings" pitchFamily="2" charset="2"/>
              <a:buNone/>
            </a:pPr>
            <a:r>
              <a:rPr lang="en-US" sz="6400" dirty="0">
                <a:solidFill>
                  <a:srgbClr val="FF0000"/>
                </a:solidFill>
                <a:latin typeface="Bookman Old Style" panose="02050604050505020204" pitchFamily="18" charset="0"/>
              </a:rPr>
              <a:t>4.River/stream flow rates may require specialized flow sensors.</a:t>
            </a:r>
          </a:p>
          <a:p>
            <a:pPr marL="0" indent="0">
              <a:buFont typeface="Wingdings" pitchFamily="2" charset="2"/>
              <a:buNone/>
            </a:pPr>
            <a:r>
              <a:rPr lang="en-US" sz="6400" b="1" dirty="0">
                <a:latin typeface="Bookman Old Style" panose="02050604050505020204" pitchFamily="18" charset="0"/>
              </a:rPr>
              <a:t>3.Power Supply:</a:t>
            </a:r>
            <a:r>
              <a:rPr lang="en-US" sz="6400" dirty="0">
                <a:latin typeface="Bookman Old Style" panose="02050604050505020204" pitchFamily="18" charset="0"/>
              </a:rPr>
              <a:t> </a:t>
            </a:r>
          </a:p>
          <a:p>
            <a:pPr marL="0" indent="0">
              <a:buFont typeface="Wingdings" pitchFamily="2" charset="2"/>
              <a:buNone/>
            </a:pPr>
            <a:r>
              <a:rPr lang="en-US" sz="6400" dirty="0">
                <a:solidFill>
                  <a:srgbClr val="FF0000"/>
                </a:solidFill>
                <a:latin typeface="Bookman Old Style" panose="02050604050505020204" pitchFamily="18" charset="0"/>
              </a:rPr>
              <a:t>         1. Solar panels for remote locations</a:t>
            </a:r>
          </a:p>
          <a:p>
            <a:pPr marL="0" indent="0">
              <a:buFont typeface="Wingdings" pitchFamily="2" charset="2"/>
              <a:buNone/>
            </a:pPr>
            <a:r>
              <a:rPr lang="en-US" sz="6400" dirty="0">
                <a:solidFill>
                  <a:srgbClr val="FF0000"/>
                </a:solidFill>
                <a:latin typeface="Bookman Old Style" panose="02050604050505020204" pitchFamily="18" charset="0"/>
              </a:rPr>
              <a:t>         2.Battery backups for continuous operation during power outages</a:t>
            </a:r>
          </a:p>
          <a:p>
            <a:pPr marL="0" indent="0">
              <a:buFont typeface="Wingdings" pitchFamily="2" charset="2"/>
              <a:buNone/>
            </a:pPr>
            <a:r>
              <a:rPr lang="en-US" sz="6400" dirty="0">
                <a:solidFill>
                  <a:srgbClr val="FF0000"/>
                </a:solidFill>
                <a:latin typeface="Bookman Old Style" panose="02050604050505020204" pitchFamily="18" charset="0"/>
              </a:rPr>
              <a:t>         3.Low-power consumption to extend battery life</a:t>
            </a:r>
          </a:p>
          <a:p>
            <a:pPr marL="0" indent="0">
              <a:buFont typeface="Wingdings" pitchFamily="2" charset="2"/>
              <a:buNone/>
            </a:pPr>
            <a:r>
              <a:rPr lang="en-US" sz="6400" b="1" dirty="0">
                <a:latin typeface="Bookman Old Style" panose="02050604050505020204" pitchFamily="18" charset="0"/>
              </a:rPr>
              <a:t>4.Environmental Protection:</a:t>
            </a:r>
            <a:r>
              <a:rPr lang="en-US" sz="6400" dirty="0">
                <a:latin typeface="Bookman Old Style" panose="02050604050505020204" pitchFamily="18" charset="0"/>
              </a:rPr>
              <a:t> </a:t>
            </a:r>
          </a:p>
          <a:p>
            <a:pPr marL="0" indent="0">
              <a:buFont typeface="Wingdings" pitchFamily="2" charset="2"/>
              <a:buNone/>
            </a:pPr>
            <a:r>
              <a:rPr lang="en-US" sz="6400" dirty="0">
                <a:latin typeface="Bookman Old Style" panose="02050604050505020204" pitchFamily="18" charset="0"/>
              </a:rPr>
              <a:t>            </a:t>
            </a:r>
            <a:r>
              <a:rPr lang="en-US" sz="6400" dirty="0">
                <a:solidFill>
                  <a:srgbClr val="FF0000"/>
                </a:solidFill>
                <a:latin typeface="Bookman Old Style" panose="02050604050505020204" pitchFamily="18" charset="0"/>
              </a:rPr>
              <a:t>1.Sensors are housed in weatherproof and rugged enclosures to protect them from adverse environmental conditions. </a:t>
            </a:r>
          </a:p>
          <a:p>
            <a:pPr marL="0" indent="0">
              <a:buFont typeface="Wingdings" pitchFamily="2" charset="2"/>
              <a:buNone/>
            </a:pPr>
            <a:r>
              <a:rPr lang="en-US" sz="6400" dirty="0">
                <a:solidFill>
                  <a:srgbClr val="FF0000"/>
                </a:solidFill>
                <a:latin typeface="Bookman Old Style" panose="02050604050505020204" pitchFamily="18" charset="0"/>
              </a:rPr>
              <a:t>            2.It includes heavy rainfall.</a:t>
            </a:r>
          </a:p>
          <a:p>
            <a:pPr marL="0" indent="0">
              <a:buFont typeface="Wingdings" pitchFamily="2" charset="2"/>
              <a:buNone/>
            </a:pPr>
            <a:r>
              <a:rPr lang="en-US" sz="6400" dirty="0">
                <a:latin typeface="Bookman Old Style" panose="02050604050505020204" pitchFamily="18" charset="0"/>
              </a:rPr>
              <a:t>            </a:t>
            </a:r>
            <a:endParaRPr lang="en-IN" sz="6400" dirty="0">
              <a:latin typeface="Bookman Old Style" panose="02050604050505020204" pitchFamily="18" charset="0"/>
            </a:endParaRPr>
          </a:p>
          <a:p>
            <a:endParaRPr lang="en-IN" dirty="0"/>
          </a:p>
        </p:txBody>
      </p:sp>
      <p:pic>
        <p:nvPicPr>
          <p:cNvPr id="8" name="Picture 2" descr="Example implementation of a Flood Early Warning System based on the IoT. |  Download Scientific Diagram">
            <a:extLst>
              <a:ext uri="{FF2B5EF4-FFF2-40B4-BE49-F238E27FC236}">
                <a16:creationId xmlns:a16="http://schemas.microsoft.com/office/drawing/2014/main" id="{7B760097-F8B8-FBE9-BBD1-344F28FB6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705" y="2566738"/>
            <a:ext cx="3088106" cy="4217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C5CC647-BB77-0D48-E50E-B7DCC437E64E}"/>
              </a:ext>
            </a:extLst>
          </p:cNvPr>
          <p:cNvPicPr>
            <a:picLocks noChangeAspect="1"/>
          </p:cNvPicPr>
          <p:nvPr/>
        </p:nvPicPr>
        <p:blipFill>
          <a:blip r:embed="rId3"/>
          <a:stretch>
            <a:fillRect/>
          </a:stretch>
        </p:blipFill>
        <p:spPr>
          <a:xfrm>
            <a:off x="7189831" y="1624263"/>
            <a:ext cx="3414001" cy="1804737"/>
          </a:xfrm>
          <a:prstGeom prst="rect">
            <a:avLst/>
          </a:prstGeom>
        </p:spPr>
      </p:pic>
    </p:spTree>
    <p:extLst>
      <p:ext uri="{BB962C8B-B14F-4D97-AF65-F5344CB8AC3E}">
        <p14:creationId xmlns:p14="http://schemas.microsoft.com/office/powerpoint/2010/main" val="340552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20C5C3B-5BB9-4538-9202-19461C1BD9B5}"/>
              </a:ext>
            </a:extLst>
          </p:cNvPr>
          <p:cNvSpPr>
            <a:spLocks noGrp="1"/>
          </p:cNvSpPr>
          <p:nvPr>
            <p:ph idx="1"/>
          </p:nvPr>
        </p:nvSpPr>
        <p:spPr>
          <a:xfrm>
            <a:off x="83820" y="96255"/>
            <a:ext cx="10897001" cy="6031829"/>
          </a:xfrm>
        </p:spPr>
        <p:txBody>
          <a:bodyPr>
            <a:noAutofit/>
          </a:bodyPr>
          <a:lstStyle/>
          <a:p>
            <a:pPr marL="0" indent="0" algn="l">
              <a:buNone/>
            </a:pPr>
            <a:r>
              <a:rPr lang="en-US" sz="1600" b="1" i="0" dirty="0">
                <a:effectLst/>
                <a:latin typeface="Bookman Old Style" panose="02050604050505020204" pitchFamily="18" charset="0"/>
              </a:rPr>
              <a:t>5.Remote Monitoring and Control:</a:t>
            </a:r>
            <a:r>
              <a:rPr lang="en-US" sz="1600" b="0" i="0" dirty="0">
                <a:effectLst/>
                <a:latin typeface="Bookman Old Style" panose="02050604050505020204" pitchFamily="18" charset="0"/>
              </a:rPr>
              <a:t> </a:t>
            </a:r>
          </a:p>
          <a:p>
            <a:pPr marL="0" indent="0" algn="l">
              <a:buNone/>
            </a:pPr>
            <a:r>
              <a:rPr lang="en-US" sz="1600" dirty="0">
                <a:solidFill>
                  <a:srgbClr val="FF0000"/>
                </a:solidFill>
                <a:latin typeface="Bookman Old Style" panose="02050604050505020204" pitchFamily="18" charset="0"/>
              </a:rPr>
              <a:t>                1.S</a:t>
            </a:r>
            <a:r>
              <a:rPr lang="en-US" sz="1600" b="0" i="0" dirty="0">
                <a:solidFill>
                  <a:srgbClr val="FF0000"/>
                </a:solidFill>
                <a:effectLst/>
                <a:latin typeface="Bookman Old Style" panose="02050604050505020204" pitchFamily="18" charset="0"/>
              </a:rPr>
              <a:t>ensor settings. </a:t>
            </a:r>
          </a:p>
          <a:p>
            <a:pPr marL="0" indent="0" algn="l">
              <a:buNone/>
            </a:pPr>
            <a:r>
              <a:rPr lang="en-US" sz="1600" b="0" i="0" dirty="0">
                <a:solidFill>
                  <a:srgbClr val="FF0000"/>
                </a:solidFill>
                <a:effectLst/>
                <a:latin typeface="Bookman Old Style" panose="02050604050505020204" pitchFamily="18" charset="0"/>
              </a:rPr>
              <a:t>                2.perform maintenance.  </a:t>
            </a:r>
          </a:p>
          <a:p>
            <a:pPr marL="0" indent="0" algn="l">
              <a:buNone/>
            </a:pPr>
            <a:r>
              <a:rPr lang="en-US" sz="1600" b="0" i="0" dirty="0">
                <a:solidFill>
                  <a:srgbClr val="FF0000"/>
                </a:solidFill>
                <a:effectLst/>
                <a:latin typeface="Bookman Old Style" panose="02050604050505020204" pitchFamily="18" charset="0"/>
              </a:rPr>
              <a:t>                3.troubleshoot issues remotely.</a:t>
            </a:r>
          </a:p>
          <a:p>
            <a:pPr marL="0" indent="0" algn="l">
              <a:buNone/>
            </a:pPr>
            <a:r>
              <a:rPr lang="en-US" sz="1600" b="1" i="0" dirty="0">
                <a:effectLst/>
                <a:latin typeface="Bookman Old Style" panose="02050604050505020204" pitchFamily="18" charset="0"/>
              </a:rPr>
              <a:t>6.Security Measures:</a:t>
            </a:r>
            <a:r>
              <a:rPr lang="en-US" sz="1600" b="0" i="0" dirty="0">
                <a:effectLst/>
                <a:latin typeface="Bookman Old Style" panose="02050604050505020204" pitchFamily="18" charset="0"/>
              </a:rPr>
              <a:t> </a:t>
            </a:r>
          </a:p>
          <a:p>
            <a:pPr marL="0" indent="0" algn="l">
              <a:buNone/>
            </a:pPr>
            <a:r>
              <a:rPr lang="en-US" sz="1600" b="0" i="0" dirty="0">
                <a:effectLst/>
                <a:latin typeface="Bookman Old Style" panose="02050604050505020204" pitchFamily="18" charset="0"/>
              </a:rPr>
              <a:t>               </a:t>
            </a:r>
            <a:r>
              <a:rPr lang="en-US" sz="1600" b="0" i="0" dirty="0">
                <a:solidFill>
                  <a:srgbClr val="FF0000"/>
                </a:solidFill>
                <a:effectLst/>
                <a:latin typeface="Bookman Old Style" panose="02050604050505020204" pitchFamily="18" charset="0"/>
              </a:rPr>
              <a:t>1.Implement security measures to protect sensor data. </a:t>
            </a:r>
            <a:endParaRPr lang="en-US" sz="1600" dirty="0">
              <a:solidFill>
                <a:srgbClr val="FF0000"/>
              </a:solidFill>
              <a:latin typeface="Bookman Old Style" panose="02050604050505020204" pitchFamily="18" charset="0"/>
            </a:endParaRPr>
          </a:p>
          <a:p>
            <a:pPr marL="0" indent="0" algn="l">
              <a:buNone/>
            </a:pPr>
            <a:r>
              <a:rPr lang="en-US" sz="1600" b="0" i="0" dirty="0">
                <a:solidFill>
                  <a:srgbClr val="FF0000"/>
                </a:solidFill>
                <a:effectLst/>
                <a:latin typeface="Bookman Old Style" panose="02050604050505020204" pitchFamily="18" charset="0"/>
              </a:rPr>
              <a:t>               2.Prevent tampering. </a:t>
            </a:r>
          </a:p>
          <a:p>
            <a:pPr marL="0" indent="0" algn="l">
              <a:buNone/>
            </a:pPr>
            <a:r>
              <a:rPr lang="en-US" sz="1600" dirty="0">
                <a:solidFill>
                  <a:srgbClr val="FF0000"/>
                </a:solidFill>
                <a:latin typeface="Bookman Old Style" panose="02050604050505020204" pitchFamily="18" charset="0"/>
              </a:rPr>
              <a:t>               3.</a:t>
            </a:r>
            <a:r>
              <a:rPr lang="en-US" sz="1600" b="0" i="0" dirty="0">
                <a:solidFill>
                  <a:srgbClr val="FF0000"/>
                </a:solidFill>
                <a:effectLst/>
                <a:latin typeface="Bookman Old Style" panose="02050604050505020204" pitchFamily="18" charset="0"/>
              </a:rPr>
              <a:t>Use encryption for data transmission and authentication mechanisms for data access.</a:t>
            </a:r>
          </a:p>
          <a:p>
            <a:pPr marL="0" indent="0" algn="l">
              <a:buNone/>
            </a:pPr>
            <a:r>
              <a:rPr lang="en-US" sz="1600" b="1" dirty="0">
                <a:latin typeface="Bookman Old Style" panose="02050604050505020204" pitchFamily="18" charset="0"/>
              </a:rPr>
              <a:t>7.R</a:t>
            </a:r>
            <a:r>
              <a:rPr lang="en-US" sz="1600" b="1" i="0" dirty="0">
                <a:effectLst/>
                <a:latin typeface="Bookman Old Style" panose="02050604050505020204" pitchFamily="18" charset="0"/>
              </a:rPr>
              <a:t>eal-Time Clock (RTC):</a:t>
            </a:r>
            <a:r>
              <a:rPr lang="en-US" sz="1600" b="0" i="0" dirty="0">
                <a:effectLst/>
                <a:latin typeface="Bookman Old Style" panose="02050604050505020204" pitchFamily="18" charset="0"/>
              </a:rPr>
              <a:t> </a:t>
            </a:r>
            <a:r>
              <a:rPr lang="en-US" sz="1600" b="0" i="0" dirty="0">
                <a:solidFill>
                  <a:srgbClr val="FF0000"/>
                </a:solidFill>
                <a:effectLst/>
                <a:latin typeface="Bookman Old Style" panose="02050604050505020204" pitchFamily="18" charset="0"/>
              </a:rPr>
              <a:t>Include an RTC module to timestamp data accurately</a:t>
            </a:r>
          </a:p>
          <a:p>
            <a:pPr marL="0" indent="0" algn="l">
              <a:buNone/>
            </a:pPr>
            <a:r>
              <a:rPr lang="en-US" sz="1600" b="0" i="0" dirty="0">
                <a:solidFill>
                  <a:srgbClr val="FF0000"/>
                </a:solidFill>
                <a:effectLst/>
                <a:latin typeface="Bookman Old Style" panose="02050604050505020204" pitchFamily="18" charset="0"/>
              </a:rPr>
              <a:t>                 1.Enabling synchronization with other sensors. </a:t>
            </a:r>
            <a:endParaRPr lang="en-US" sz="1600" dirty="0">
              <a:solidFill>
                <a:srgbClr val="FF0000"/>
              </a:solidFill>
              <a:latin typeface="Bookman Old Style" panose="02050604050505020204" pitchFamily="18" charset="0"/>
            </a:endParaRPr>
          </a:p>
          <a:p>
            <a:pPr marL="0" indent="0" algn="l">
              <a:buNone/>
            </a:pPr>
            <a:r>
              <a:rPr lang="en-US" sz="1600" b="0" i="0" dirty="0">
                <a:solidFill>
                  <a:srgbClr val="FF0000"/>
                </a:solidFill>
                <a:effectLst/>
                <a:latin typeface="Bookman Old Style" panose="02050604050505020204" pitchFamily="18" charset="0"/>
              </a:rPr>
              <a:t>                 2.</a:t>
            </a:r>
            <a:r>
              <a:rPr lang="en-US" sz="1600" dirty="0">
                <a:solidFill>
                  <a:srgbClr val="FF0000"/>
                </a:solidFill>
                <a:latin typeface="Bookman Old Style" panose="02050604050505020204" pitchFamily="18" charset="0"/>
              </a:rPr>
              <a:t>S</a:t>
            </a:r>
            <a:r>
              <a:rPr lang="en-US" sz="1600" b="0" i="0" dirty="0">
                <a:solidFill>
                  <a:srgbClr val="FF0000"/>
                </a:solidFill>
                <a:effectLst/>
                <a:latin typeface="Bookman Old Style" panose="02050604050505020204" pitchFamily="18" charset="0"/>
              </a:rPr>
              <a:t>ystems.</a:t>
            </a:r>
          </a:p>
        </p:txBody>
      </p:sp>
      <p:pic>
        <p:nvPicPr>
          <p:cNvPr id="10" name="Picture 9">
            <a:extLst>
              <a:ext uri="{FF2B5EF4-FFF2-40B4-BE49-F238E27FC236}">
                <a16:creationId xmlns:a16="http://schemas.microsoft.com/office/drawing/2014/main" id="{FAC26CFA-A284-4231-18BF-3458B831AC15}"/>
              </a:ext>
            </a:extLst>
          </p:cNvPr>
          <p:cNvPicPr>
            <a:picLocks noChangeAspect="1"/>
          </p:cNvPicPr>
          <p:nvPr/>
        </p:nvPicPr>
        <p:blipFill>
          <a:blip r:embed="rId2"/>
          <a:stretch>
            <a:fillRect/>
          </a:stretch>
        </p:blipFill>
        <p:spPr>
          <a:xfrm>
            <a:off x="7780422" y="200527"/>
            <a:ext cx="4206401" cy="2342148"/>
          </a:xfrm>
          <a:prstGeom prst="rect">
            <a:avLst/>
          </a:prstGeom>
        </p:spPr>
      </p:pic>
      <p:pic>
        <p:nvPicPr>
          <p:cNvPr id="12" name="Picture 11">
            <a:extLst>
              <a:ext uri="{FF2B5EF4-FFF2-40B4-BE49-F238E27FC236}">
                <a16:creationId xmlns:a16="http://schemas.microsoft.com/office/drawing/2014/main" id="{25666966-1EDA-1968-9A29-3111DFEB1D88}"/>
              </a:ext>
            </a:extLst>
          </p:cNvPr>
          <p:cNvPicPr>
            <a:picLocks noChangeAspect="1"/>
          </p:cNvPicPr>
          <p:nvPr/>
        </p:nvPicPr>
        <p:blipFill>
          <a:blip r:embed="rId3"/>
          <a:stretch>
            <a:fillRect/>
          </a:stretch>
        </p:blipFill>
        <p:spPr>
          <a:xfrm>
            <a:off x="609600" y="4122824"/>
            <a:ext cx="10555705" cy="2735176"/>
          </a:xfrm>
          <a:prstGeom prst="rect">
            <a:avLst/>
          </a:prstGeom>
        </p:spPr>
      </p:pic>
    </p:spTree>
    <p:extLst>
      <p:ext uri="{BB962C8B-B14F-4D97-AF65-F5344CB8AC3E}">
        <p14:creationId xmlns:p14="http://schemas.microsoft.com/office/powerpoint/2010/main" val="188985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3E83-401F-0819-B6D4-7E32A1ADEA16}"/>
              </a:ext>
            </a:extLst>
          </p:cNvPr>
          <p:cNvSpPr>
            <a:spLocks noGrp="1"/>
          </p:cNvSpPr>
          <p:nvPr>
            <p:ph type="title"/>
          </p:nvPr>
        </p:nvSpPr>
        <p:spPr/>
        <p:txBody>
          <a:bodyPr>
            <a:normAutofit/>
          </a:bodyPr>
          <a:lstStyle/>
          <a:p>
            <a:r>
              <a:rPr lang="en-IN" sz="7200" dirty="0"/>
              <a:t>Integration approaches</a:t>
            </a:r>
          </a:p>
        </p:txBody>
      </p:sp>
      <p:sp>
        <p:nvSpPr>
          <p:cNvPr id="7" name="Content Placeholder 6">
            <a:extLst>
              <a:ext uri="{FF2B5EF4-FFF2-40B4-BE49-F238E27FC236}">
                <a16:creationId xmlns:a16="http://schemas.microsoft.com/office/drawing/2014/main" id="{E601CC50-4DD0-A912-B397-EA2C70B45BFB}"/>
              </a:ext>
            </a:extLst>
          </p:cNvPr>
          <p:cNvSpPr>
            <a:spLocks noGrp="1"/>
          </p:cNvSpPr>
          <p:nvPr>
            <p:ph idx="1"/>
          </p:nvPr>
        </p:nvSpPr>
        <p:spPr>
          <a:xfrm>
            <a:off x="83258" y="2093976"/>
            <a:ext cx="8635626" cy="4050792"/>
          </a:xfrm>
        </p:spPr>
        <p:txBody>
          <a:bodyPr>
            <a:normAutofit/>
          </a:bodyPr>
          <a:lstStyle/>
          <a:p>
            <a:pPr marL="0" indent="0">
              <a:buNone/>
            </a:pPr>
            <a:r>
              <a:rPr lang="en-US" sz="1600" b="1" i="0" dirty="0">
                <a:effectLst/>
                <a:latin typeface="Bookman Old Style" panose="02050604050505020204" pitchFamily="18" charset="0"/>
              </a:rPr>
              <a:t>An integrated approach for flood monitoring and early warning combines various technologies, data sources, and stakeholders to create a comprehensive system for mitigating flood risks and providing timely alerts. Here's a </a:t>
            </a:r>
            <a:r>
              <a:rPr lang="en-US" sz="1600" b="1" dirty="0">
                <a:latin typeface="Bookman Old Style" panose="02050604050505020204" pitchFamily="18" charset="0"/>
              </a:rPr>
              <a:t>inte</a:t>
            </a:r>
            <a:r>
              <a:rPr lang="en-US" sz="1600" b="1" i="0" dirty="0">
                <a:effectLst/>
                <a:latin typeface="Bookman Old Style" panose="02050604050505020204" pitchFamily="18" charset="0"/>
              </a:rPr>
              <a:t>grated flood </a:t>
            </a:r>
            <a:r>
              <a:rPr lang="en-US" sz="1600" b="1" i="0" dirty="0" err="1">
                <a:effectLst/>
                <a:latin typeface="Bookman Old Style" panose="02050604050505020204" pitchFamily="18" charset="0"/>
              </a:rPr>
              <a:t>monitorin</a:t>
            </a:r>
            <a:r>
              <a:rPr lang="en-US" sz="1600" b="1" i="0" dirty="0">
                <a:effectLst/>
                <a:latin typeface="Bookman Old Style" panose="02050604050505020204" pitchFamily="18" charset="0"/>
              </a:rPr>
              <a:t> and early warning:</a:t>
            </a:r>
            <a:endParaRPr lang="en-IN" sz="1600" b="1" dirty="0">
              <a:latin typeface="Bookman Old Style" panose="02050604050505020204" pitchFamily="18" charset="0"/>
            </a:endParaRPr>
          </a:p>
        </p:txBody>
      </p:sp>
      <p:pic>
        <p:nvPicPr>
          <p:cNvPr id="9218" name="Picture 2">
            <a:extLst>
              <a:ext uri="{FF2B5EF4-FFF2-40B4-BE49-F238E27FC236}">
                <a16:creationId xmlns:a16="http://schemas.microsoft.com/office/drawing/2014/main" id="{52857014-A8AD-3E9C-3EF3-0D7E769D0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3542" y="1578894"/>
            <a:ext cx="3505200" cy="3700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AC1745-AB3B-C8BE-DFA3-349BAA453F60}"/>
              </a:ext>
            </a:extLst>
          </p:cNvPr>
          <p:cNvSpPr txBox="1"/>
          <p:nvPr/>
        </p:nvSpPr>
        <p:spPr>
          <a:xfrm>
            <a:off x="280737" y="3244334"/>
            <a:ext cx="8863263" cy="369332"/>
          </a:xfrm>
          <a:prstGeom prst="rect">
            <a:avLst/>
          </a:prstGeom>
          <a:noFill/>
        </p:spPr>
        <p:txBody>
          <a:bodyPr wrap="square">
            <a:spAutoFit/>
          </a:bodyPr>
          <a:lstStyle/>
          <a:p>
            <a:r>
              <a:rPr lang="en-IN" b="1" i="0" dirty="0">
                <a:effectLst/>
                <a:latin typeface="Söhne"/>
              </a:rPr>
              <a:t>1.Multi-Sensor Data Collection:</a:t>
            </a:r>
            <a:endParaRPr lang="en-US" dirty="0">
              <a:solidFill>
                <a:srgbClr val="99CC00"/>
              </a:solidFill>
              <a:highlight>
                <a:srgbClr val="000000"/>
              </a:highlight>
              <a:latin typeface="Google Sans"/>
            </a:endParaRPr>
          </a:p>
        </p:txBody>
      </p:sp>
      <p:sp>
        <p:nvSpPr>
          <p:cNvPr id="13" name="TextBox 12">
            <a:extLst>
              <a:ext uri="{FF2B5EF4-FFF2-40B4-BE49-F238E27FC236}">
                <a16:creationId xmlns:a16="http://schemas.microsoft.com/office/drawing/2014/main" id="{96037A7E-9F56-C1FA-C0CA-16025193260A}"/>
              </a:ext>
            </a:extLst>
          </p:cNvPr>
          <p:cNvSpPr txBox="1"/>
          <p:nvPr/>
        </p:nvSpPr>
        <p:spPr>
          <a:xfrm>
            <a:off x="473242" y="3785936"/>
            <a:ext cx="6609348" cy="2862322"/>
          </a:xfrm>
          <a:prstGeom prst="rect">
            <a:avLst/>
          </a:prstGeom>
          <a:noFill/>
        </p:spPr>
        <p:txBody>
          <a:bodyPr wrap="square">
            <a:spAutoFit/>
          </a:bodyPr>
          <a:lstStyle/>
          <a:p>
            <a:r>
              <a:rPr lang="en-US" b="0" i="0" dirty="0">
                <a:solidFill>
                  <a:schemeClr val="accent1"/>
                </a:solidFill>
                <a:effectLst/>
                <a:latin typeface="Google Sans"/>
              </a:rPr>
              <a:t>*The main tools used to detect heavy rainfall associated with flash floods are satellite, lightning observing systems, radar, and rain gauges. What we do: NSSL's research team includes hydrologists, hydrometeorologists and civil engineers to approach flash flood detection and forecasting from all angles.</a:t>
            </a:r>
          </a:p>
          <a:p>
            <a:pPr algn="l"/>
            <a:r>
              <a:rPr lang="en-US" b="0" i="0" dirty="0">
                <a:solidFill>
                  <a:schemeClr val="accent1"/>
                </a:solidFill>
                <a:effectLst/>
                <a:latin typeface="Söhne"/>
              </a:rPr>
              <a:t>*Deploy a network of IoT sensors (e.g., water level, rainfall, weather, river flow) in flood-prone areas.</a:t>
            </a:r>
          </a:p>
          <a:p>
            <a:pPr algn="l"/>
            <a:r>
              <a:rPr lang="en-US" dirty="0">
                <a:solidFill>
                  <a:schemeClr val="accent1"/>
                </a:solidFill>
                <a:latin typeface="Söhne"/>
              </a:rPr>
              <a:t>*</a:t>
            </a:r>
            <a:r>
              <a:rPr lang="en-US" b="0" i="0" dirty="0">
                <a:solidFill>
                  <a:schemeClr val="accent1"/>
                </a:solidFill>
                <a:effectLst/>
                <a:latin typeface="Söhne"/>
              </a:rPr>
              <a:t>Integrate data from existing sources such as weather stations, river gauges, and remote sensing satellites</a:t>
            </a:r>
          </a:p>
          <a:p>
            <a:endParaRPr lang="en-IN" dirty="0"/>
          </a:p>
        </p:txBody>
      </p:sp>
    </p:spTree>
    <p:extLst>
      <p:ext uri="{BB962C8B-B14F-4D97-AF65-F5344CB8AC3E}">
        <p14:creationId xmlns:p14="http://schemas.microsoft.com/office/powerpoint/2010/main" val="99849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36DED8-5B96-EB13-2DE0-2BEF082784D1}"/>
              </a:ext>
            </a:extLst>
          </p:cNvPr>
          <p:cNvSpPr txBox="1"/>
          <p:nvPr/>
        </p:nvSpPr>
        <p:spPr>
          <a:xfrm>
            <a:off x="753981" y="752443"/>
            <a:ext cx="10603829" cy="1969770"/>
          </a:xfrm>
          <a:prstGeom prst="rect">
            <a:avLst/>
          </a:prstGeom>
          <a:noFill/>
        </p:spPr>
        <p:txBody>
          <a:bodyPr wrap="square">
            <a:spAutoFit/>
          </a:bodyPr>
          <a:lstStyle/>
          <a:p>
            <a:pPr algn="l"/>
            <a:r>
              <a:rPr lang="en-US" sz="1600" b="1" dirty="0">
                <a:latin typeface="Google Sans"/>
              </a:rPr>
              <a:t>2.</a:t>
            </a:r>
            <a:r>
              <a:rPr lang="en-US" sz="1600" b="1" i="0" dirty="0">
                <a:effectLst/>
                <a:latin typeface="Google Sans"/>
              </a:rPr>
              <a:t>Real-Time Data Analytics:</a:t>
            </a:r>
            <a:endParaRPr lang="en-US" sz="1600" b="0" i="0" dirty="0">
              <a:effectLst/>
              <a:latin typeface="Google Sans"/>
            </a:endParaRPr>
          </a:p>
          <a:p>
            <a:pPr algn="l"/>
            <a:r>
              <a:rPr lang="en-US" sz="1600" b="0" i="0" dirty="0">
                <a:solidFill>
                  <a:schemeClr val="accent1"/>
                </a:solidFill>
                <a:effectLst/>
                <a:latin typeface="Google Sans"/>
              </a:rPr>
              <a:t>*Utilize real-time data analytics and machine learning algorithms to process and analyze the data.</a:t>
            </a:r>
          </a:p>
          <a:p>
            <a:pPr algn="l"/>
            <a:r>
              <a:rPr lang="en-US" sz="1600" b="0" i="0" dirty="0">
                <a:solidFill>
                  <a:schemeClr val="accent1"/>
                </a:solidFill>
                <a:effectLst/>
                <a:latin typeface="Google Sans"/>
              </a:rPr>
              <a:t>*Detect anomalies, trends, and potential flood events based on historical and current data patterns</a:t>
            </a:r>
            <a:r>
              <a:rPr lang="en-US" b="0" i="0" dirty="0">
                <a:solidFill>
                  <a:schemeClr val="accent1"/>
                </a:solidFill>
                <a:effectLst/>
                <a:latin typeface="Söhne"/>
              </a:rPr>
              <a:t>.</a:t>
            </a:r>
          </a:p>
          <a:p>
            <a:pPr algn="l"/>
            <a:r>
              <a:rPr lang="en-US" b="0" i="0" dirty="0">
                <a:solidFill>
                  <a:schemeClr val="accent1"/>
                </a:solidFill>
                <a:effectLst/>
                <a:latin typeface="Google Sans"/>
              </a:rPr>
              <a:t>*With data about the volume and timing of flows in hand, we use geographic information system (GIS) data to estimate the regions that will be inundated by flooding, based on precise contour models of the terrain.</a:t>
            </a:r>
            <a:endParaRPr lang="en-US" b="0" i="0" dirty="0">
              <a:solidFill>
                <a:schemeClr val="accent1"/>
              </a:solidFill>
              <a:effectLst/>
              <a:latin typeface="arial" panose="020B0604020202020204" pitchFamily="34" charset="0"/>
            </a:endParaRPr>
          </a:p>
          <a:p>
            <a:br>
              <a:rPr lang="en-US" b="0" i="0" dirty="0">
                <a:solidFill>
                  <a:schemeClr val="accent1"/>
                </a:solidFill>
                <a:effectLst/>
                <a:latin typeface="arial" panose="020B0604020202020204" pitchFamily="34" charset="0"/>
              </a:rPr>
            </a:br>
            <a:endParaRPr lang="en-US" b="0" i="0" dirty="0">
              <a:solidFill>
                <a:schemeClr val="accent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E0A336-735C-0CF9-0E6F-69AC00559F3C}"/>
              </a:ext>
            </a:extLst>
          </p:cNvPr>
          <p:cNvSpPr>
            <a:spLocks noChangeArrowheads="1"/>
          </p:cNvSpPr>
          <p:nvPr/>
        </p:nvSpPr>
        <p:spPr bwMode="auto">
          <a:xfrm>
            <a:off x="0" y="-615810"/>
            <a:ext cx="65" cy="12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270F37CC-4505-70AB-0ED6-303CA76BF9FD}"/>
              </a:ext>
            </a:extLst>
          </p:cNvPr>
          <p:cNvSpPr>
            <a:spLocks noChangeArrowheads="1"/>
          </p:cNvSpPr>
          <p:nvPr/>
        </p:nvSpPr>
        <p:spPr bwMode="auto">
          <a:xfrm>
            <a:off x="-360947" y="-405948"/>
            <a:ext cx="65" cy="95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AC9E41F2-8F30-3C54-B790-A997F527C1AB}"/>
              </a:ext>
            </a:extLst>
          </p:cNvPr>
          <p:cNvSpPr>
            <a:spLocks noChangeArrowheads="1"/>
          </p:cNvSpPr>
          <p:nvPr/>
        </p:nvSpPr>
        <p:spPr bwMode="auto">
          <a:xfrm>
            <a:off x="0" y="-615812"/>
            <a:ext cx="3231654" cy="12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7" defTabSz="914400"/>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6" name="Picture 6" descr="Explained: Why Parts of India Are Witnessing Extreme Rainfall &amp; Floods">
            <a:extLst>
              <a:ext uri="{FF2B5EF4-FFF2-40B4-BE49-F238E27FC236}">
                <a16:creationId xmlns:a16="http://schemas.microsoft.com/office/drawing/2014/main" id="{F6E58FD7-09C7-D555-3419-E254ACC26E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781" y="2521686"/>
            <a:ext cx="4657093" cy="367858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Under water: Mumbai experienced such heavy downpours in 2019 that it was flooded five times - Yogesh Mhatre">
            <a:extLst>
              <a:ext uri="{FF2B5EF4-FFF2-40B4-BE49-F238E27FC236}">
                <a16:creationId xmlns:a16="http://schemas.microsoft.com/office/drawing/2014/main" id="{E07CBC81-B11E-9380-2554-15027E7D58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0" descr="Under water: Mumbai experienced such heavy downpours in 2019 that it was flooded five times - Yogesh Mhatre">
            <a:extLst>
              <a:ext uri="{FF2B5EF4-FFF2-40B4-BE49-F238E27FC236}">
                <a16:creationId xmlns:a16="http://schemas.microsoft.com/office/drawing/2014/main" id="{5AD53C0F-F39A-56A6-8FCB-D05689C7E19A}"/>
              </a:ext>
            </a:extLst>
          </p:cNvPr>
          <p:cNvSpPr>
            <a:spLocks noChangeAspect="1" noChangeArrowheads="1"/>
          </p:cNvSpPr>
          <p:nvPr/>
        </p:nvSpPr>
        <p:spPr bwMode="auto">
          <a:xfrm>
            <a:off x="6095999" y="3429000"/>
            <a:ext cx="358541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4B5F7D8D-31FA-D8D7-FBA4-8A37629B77C1}"/>
              </a:ext>
            </a:extLst>
          </p:cNvPr>
          <p:cNvPicPr>
            <a:picLocks noChangeAspect="1"/>
          </p:cNvPicPr>
          <p:nvPr/>
        </p:nvPicPr>
        <p:blipFill>
          <a:blip r:embed="rId3"/>
          <a:stretch>
            <a:fillRect/>
          </a:stretch>
        </p:blipFill>
        <p:spPr>
          <a:xfrm>
            <a:off x="5863389" y="2521686"/>
            <a:ext cx="5863390" cy="3782861"/>
          </a:xfrm>
          <a:prstGeom prst="rect">
            <a:avLst/>
          </a:prstGeom>
        </p:spPr>
      </p:pic>
    </p:spTree>
    <p:extLst>
      <p:ext uri="{BB962C8B-B14F-4D97-AF65-F5344CB8AC3E}">
        <p14:creationId xmlns:p14="http://schemas.microsoft.com/office/powerpoint/2010/main" val="140028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3284-F613-506E-40A5-75F6481D7DE7}"/>
              </a:ext>
            </a:extLst>
          </p:cNvPr>
          <p:cNvSpPr>
            <a:spLocks noGrp="1"/>
          </p:cNvSpPr>
          <p:nvPr>
            <p:ph type="title"/>
          </p:nvPr>
        </p:nvSpPr>
        <p:spPr/>
        <p:txBody>
          <a:bodyPr>
            <a:normAutofit/>
          </a:bodyPr>
          <a:lstStyle/>
          <a:p>
            <a:r>
              <a:rPr lang="en-IN" sz="7200" dirty="0"/>
              <a:t>Integration </a:t>
            </a:r>
            <a:r>
              <a:rPr lang="en-IN" sz="7200" dirty="0" err="1"/>
              <a:t>benifits</a:t>
            </a:r>
            <a:endParaRPr lang="en-IN" sz="7200" dirty="0"/>
          </a:p>
        </p:txBody>
      </p:sp>
      <p:sp>
        <p:nvSpPr>
          <p:cNvPr id="3" name="Content Placeholder 2">
            <a:extLst>
              <a:ext uri="{FF2B5EF4-FFF2-40B4-BE49-F238E27FC236}">
                <a16:creationId xmlns:a16="http://schemas.microsoft.com/office/drawing/2014/main" id="{0D69ECB4-E43E-17D2-464F-42AE8280EBED}"/>
              </a:ext>
            </a:extLst>
          </p:cNvPr>
          <p:cNvSpPr>
            <a:spLocks noGrp="1"/>
          </p:cNvSpPr>
          <p:nvPr>
            <p:ph idx="1"/>
          </p:nvPr>
        </p:nvSpPr>
        <p:spPr/>
        <p:txBody>
          <a:bodyPr/>
          <a:lstStyle/>
          <a:p>
            <a:r>
              <a:rPr lang="en-US" b="0" i="0" dirty="0">
                <a:solidFill>
                  <a:schemeClr val="accent1">
                    <a:lumMod val="75000"/>
                  </a:schemeClr>
                </a:solidFill>
                <a:effectLst/>
                <a:latin typeface="Bahnschrift SemiBold" panose="020B0502040204020203" pitchFamily="34" charset="0"/>
              </a:rPr>
              <a:t>Integration allows for the collection and analysis of data from multiple sources, including IoT sensors, weather stations, river gauges, and remote sensing satellites. This comprehensive data analysis provides a more accurate and holistic understanding of current environmental conditions and flood risk.</a:t>
            </a:r>
          </a:p>
          <a:p>
            <a:pPr algn="l">
              <a:buFont typeface="Arial" panose="020B0604020202020204" pitchFamily="34" charset="0"/>
              <a:buChar char="•"/>
            </a:pPr>
            <a:r>
              <a:rPr lang="en-US" b="0" i="0" dirty="0">
                <a:solidFill>
                  <a:schemeClr val="accent1">
                    <a:lumMod val="75000"/>
                  </a:schemeClr>
                </a:solidFill>
                <a:effectLst/>
                <a:latin typeface="Bahnschrift SemiBold" panose="020B0502040204020203" pitchFamily="34" charset="0"/>
              </a:rPr>
              <a:t>High reliability as data is sent in real-time.</a:t>
            </a:r>
          </a:p>
          <a:p>
            <a:pPr algn="l">
              <a:buFont typeface="Arial" panose="020B0604020202020204" pitchFamily="34" charset="0"/>
              <a:buChar char="•"/>
            </a:pPr>
            <a:r>
              <a:rPr lang="en-US" b="0" i="0" dirty="0">
                <a:solidFill>
                  <a:schemeClr val="accent1">
                    <a:lumMod val="75000"/>
                  </a:schemeClr>
                </a:solidFill>
                <a:effectLst/>
                <a:latin typeface="Bahnschrift SemiBold" panose="020B0502040204020203" pitchFamily="34" charset="0"/>
              </a:rPr>
              <a:t>Timely detection of flood risks.</a:t>
            </a:r>
          </a:p>
          <a:p>
            <a:pPr algn="l">
              <a:buFont typeface="Arial" panose="020B0604020202020204" pitchFamily="34" charset="0"/>
              <a:buChar char="•"/>
            </a:pPr>
            <a:r>
              <a:rPr lang="en-US" b="0" i="0" dirty="0">
                <a:solidFill>
                  <a:schemeClr val="accent1">
                    <a:lumMod val="75000"/>
                  </a:schemeClr>
                </a:solidFill>
                <a:effectLst/>
                <a:latin typeface="Bahnschrift SemiBold" panose="020B0502040204020203" pitchFamily="34" charset="0"/>
              </a:rPr>
              <a:t>Tailored solutions that can easily be integrated with external development at any level such as connectivity, user application, and device.</a:t>
            </a:r>
          </a:p>
          <a:p>
            <a:r>
              <a:rPr lang="en-US" b="1" i="0" dirty="0">
                <a:solidFill>
                  <a:schemeClr val="accent1">
                    <a:lumMod val="75000"/>
                  </a:schemeClr>
                </a:solidFill>
                <a:effectLst/>
                <a:latin typeface="Google Sans"/>
              </a:rPr>
              <a:t>The main tools used to detect heavy rainfall associated with flash floods are satellite, lightning observing systems, radar, and rain gauges.</a:t>
            </a:r>
            <a:endParaRPr lang="en-IN" b="1" dirty="0">
              <a:solidFill>
                <a:schemeClr val="accent1">
                  <a:lumMod val="75000"/>
                </a:schemeClr>
              </a:solidFill>
            </a:endParaRPr>
          </a:p>
        </p:txBody>
      </p:sp>
    </p:spTree>
    <p:extLst>
      <p:ext uri="{BB962C8B-B14F-4D97-AF65-F5344CB8AC3E}">
        <p14:creationId xmlns:p14="http://schemas.microsoft.com/office/powerpoint/2010/main" val="30837312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172</TotalTime>
  <Words>1426</Words>
  <Application>Microsoft Office PowerPoint</Application>
  <PresentationFormat>Widescreen</PresentationFormat>
  <Paragraphs>89</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Arial</vt:lpstr>
      <vt:lpstr>Bahnschrift SemiBold</vt:lpstr>
      <vt:lpstr>Bell MT</vt:lpstr>
      <vt:lpstr>Book Antiqua</vt:lpstr>
      <vt:lpstr>Bookman Old Style</vt:lpstr>
      <vt:lpstr>Google Sans</vt:lpstr>
      <vt:lpstr>Rockwell</vt:lpstr>
      <vt:lpstr>Rockwell Condensed</vt:lpstr>
      <vt:lpstr>Söhne</vt:lpstr>
      <vt:lpstr>Wingdings</vt:lpstr>
      <vt:lpstr>Wood Type</vt:lpstr>
      <vt:lpstr>Flood monitoring &amp; early warning        </vt:lpstr>
      <vt:lpstr>PROBLEM DEFINITION</vt:lpstr>
      <vt:lpstr>objectives</vt:lpstr>
      <vt:lpstr>PowerPoint Presentation</vt:lpstr>
      <vt:lpstr>       iot sensor design</vt:lpstr>
      <vt:lpstr>PowerPoint Presentation</vt:lpstr>
      <vt:lpstr>Integration approaches</vt:lpstr>
      <vt:lpstr>PowerPoint Presentation</vt:lpstr>
      <vt:lpstr>Integration benifits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monitoring &amp; early warning</dc:title>
  <dc:creator>Nandhini Natarajan</dc:creator>
  <cp:lastModifiedBy>Nandhini Natarajan</cp:lastModifiedBy>
  <cp:revision>1</cp:revision>
  <dcterms:created xsi:type="dcterms:W3CDTF">2023-09-29T13:15:54Z</dcterms:created>
  <dcterms:modified xsi:type="dcterms:W3CDTF">2023-09-29T16:08:11Z</dcterms:modified>
</cp:coreProperties>
</file>